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1" r:id="rId8"/>
    <p:sldId id="262" r:id="rId9"/>
    <p:sldId id="263" r:id="rId10"/>
    <p:sldId id="265" r:id="rId11"/>
    <p:sldId id="266" r:id="rId1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B14575-368B-B924-9392-410AC63537E6}" v="52" dt="2025-06-03T00:28:42.4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79"/>
    <p:restoredTop sz="94724"/>
  </p:normalViewPr>
  <p:slideViewPr>
    <p:cSldViewPr snapToGrid="0">
      <p:cViewPr varScale="1">
        <p:scale>
          <a:sx n="56" d="100"/>
          <a:sy n="56" d="100"/>
        </p:scale>
        <p:origin x="279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深谷　千尋" userId="S::fukaya.chihiro.gb@un.tsukuba.ac.jp::a9e1f206-a194-4278-b490-ff3d174ec03c" providerId="AD" clId="Web-{AAB14575-368B-B924-9392-410AC63537E6}"/>
    <pc:docChg chg="modSld">
      <pc:chgData name="深谷　千尋" userId="S::fukaya.chihiro.gb@un.tsukuba.ac.jp::a9e1f206-a194-4278-b490-ff3d174ec03c" providerId="AD" clId="Web-{AAB14575-368B-B924-9392-410AC63537E6}" dt="2025-06-03T00:28:42.476" v="52" actId="20577"/>
      <pc:docMkLst>
        <pc:docMk/>
      </pc:docMkLst>
      <pc:sldChg chg="modSp">
        <pc:chgData name="深谷　千尋" userId="S::fukaya.chihiro.gb@un.tsukuba.ac.jp::a9e1f206-a194-4278-b490-ff3d174ec03c" providerId="AD" clId="Web-{AAB14575-368B-B924-9392-410AC63537E6}" dt="2025-06-03T00:28:42.476" v="52" actId="20577"/>
        <pc:sldMkLst>
          <pc:docMk/>
          <pc:sldMk cId="982967189" sldId="266"/>
        </pc:sldMkLst>
        <pc:spChg chg="mod">
          <ac:chgData name="深谷　千尋" userId="S::fukaya.chihiro.gb@un.tsukuba.ac.jp::a9e1f206-a194-4278-b490-ff3d174ec03c" providerId="AD" clId="Web-{AAB14575-368B-B924-9392-410AC63537E6}" dt="2025-06-03T00:28:42.476" v="52" actId="20577"/>
          <ac:spMkLst>
            <pc:docMk/>
            <pc:sldMk cId="982967189" sldId="266"/>
            <ac:spMk id="2" creationId="{026C3342-785A-954E-1D8B-5888613B610D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02534-8A47-594F-9A88-F416C97E8E47}" type="datetimeFigureOut">
              <a:rPr kumimoji="1" lang="ja-JP" altLang="en-US" smtClean="0"/>
              <a:t>2025/6/17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F795B-49FA-CE40-AC23-947ED71F59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5769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02534-8A47-594F-9A88-F416C97E8E47}" type="datetimeFigureOut">
              <a:rPr kumimoji="1" lang="ja-JP" altLang="en-US" smtClean="0"/>
              <a:t>2025/6/17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F795B-49FA-CE40-AC23-947ED71F59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2219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02534-8A47-594F-9A88-F416C97E8E47}" type="datetimeFigureOut">
              <a:rPr kumimoji="1" lang="ja-JP" altLang="en-US" smtClean="0"/>
              <a:t>2025/6/17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F795B-49FA-CE40-AC23-947ED71F59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5546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02534-8A47-594F-9A88-F416C97E8E47}" type="datetimeFigureOut">
              <a:rPr kumimoji="1" lang="ja-JP" altLang="en-US" smtClean="0"/>
              <a:t>2025/6/17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F795B-49FA-CE40-AC23-947ED71F59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1311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02534-8A47-594F-9A88-F416C97E8E47}" type="datetimeFigureOut">
              <a:rPr kumimoji="1" lang="ja-JP" altLang="en-US" smtClean="0"/>
              <a:t>2025/6/17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F795B-49FA-CE40-AC23-947ED71F59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0393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02534-8A47-594F-9A88-F416C97E8E47}" type="datetimeFigureOut">
              <a:rPr kumimoji="1" lang="ja-JP" altLang="en-US" smtClean="0"/>
              <a:t>2025/6/17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F795B-49FA-CE40-AC23-947ED71F59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6017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02534-8A47-594F-9A88-F416C97E8E47}" type="datetimeFigureOut">
              <a:rPr kumimoji="1" lang="ja-JP" altLang="en-US" smtClean="0"/>
              <a:t>2025/6/17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F795B-49FA-CE40-AC23-947ED71F59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4929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02534-8A47-594F-9A88-F416C97E8E47}" type="datetimeFigureOut">
              <a:rPr kumimoji="1" lang="ja-JP" altLang="en-US" smtClean="0"/>
              <a:t>2025/6/17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F795B-49FA-CE40-AC23-947ED71F59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5363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02534-8A47-594F-9A88-F416C97E8E47}" type="datetimeFigureOut">
              <a:rPr kumimoji="1" lang="ja-JP" altLang="en-US" smtClean="0"/>
              <a:t>2025/6/17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F795B-49FA-CE40-AC23-947ED71F59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775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2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02534-8A47-594F-9A88-F416C97E8E47}" type="datetimeFigureOut">
              <a:rPr kumimoji="1" lang="ja-JP" altLang="en-US" smtClean="0"/>
              <a:t>2025/6/17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F795B-49FA-CE40-AC23-947ED71F59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5866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2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02534-8A47-594F-9A88-F416C97E8E47}" type="datetimeFigureOut">
              <a:rPr kumimoji="1" lang="ja-JP" altLang="en-US" smtClean="0"/>
              <a:t>2025/6/17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F795B-49FA-CE40-AC23-947ED71F59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7279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7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802534-8A47-594F-9A88-F416C97E8E47}" type="datetimeFigureOut">
              <a:rPr kumimoji="1" lang="ja-JP" altLang="en-US" smtClean="0"/>
              <a:t>2025/6/17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BCF795B-49FA-CE40-AC23-947ED71F59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6995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info.tenkai-us@un.tsukuba.ac.jp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E3A57A0-E7F2-F369-703F-D70A4D510CE1}"/>
              </a:ext>
            </a:extLst>
          </p:cNvPr>
          <p:cNvSpPr txBox="1"/>
          <p:nvPr/>
        </p:nvSpPr>
        <p:spPr>
          <a:xfrm>
            <a:off x="600534" y="556165"/>
            <a:ext cx="565206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200" dirty="0">
                <a:latin typeface="Meiryo" panose="020B0604030504040204" pitchFamily="34" charset="-128"/>
                <a:ea typeface="Meiryo" panose="020B0604030504040204" pitchFamily="34" charset="-128"/>
              </a:rPr>
              <a:t>ISS Summer Festival 2025 </a:t>
            </a:r>
          </a:p>
          <a:p>
            <a:pPr algn="ctr"/>
            <a:r>
              <a:rPr kumimoji="1" lang="en-US" altLang="ja-JP" sz="3200" dirty="0">
                <a:latin typeface="Meiryo" panose="020B0604030504040204" pitchFamily="34" charset="-128"/>
                <a:ea typeface="Meiryo" panose="020B0604030504040204" pitchFamily="34" charset="-128"/>
              </a:rPr>
              <a:t>Manga Story Competition</a:t>
            </a:r>
            <a:endParaRPr kumimoji="1" lang="ja-JP" altLang="en-US" sz="32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35C91C9-10D3-6F5C-46AD-9E28F79F0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785" y="3954608"/>
            <a:ext cx="7772400" cy="635923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AE3FA8CF-E8EA-FC1B-0AE5-C353812E88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1915" y="1504244"/>
            <a:ext cx="5829300" cy="3448756"/>
          </a:xfrm>
        </p:spPr>
        <p:txBody>
          <a:bodyPr>
            <a:normAutofit fontScale="90000"/>
          </a:bodyPr>
          <a:lstStyle/>
          <a:p>
            <a:r>
              <a:rPr lang="fr-CA" altLang="ja-JP" sz="4800" b="1" dirty="0">
                <a:latin typeface="Meiryo" panose="020B0604030504040204" pitchFamily="34" charset="-128"/>
                <a:ea typeface="Meiryo" panose="020B0604030504040204" pitchFamily="34" charset="-128"/>
              </a:rPr>
              <a:t>Inclusive smart society </a:t>
            </a:r>
            <a:br>
              <a:rPr lang="fr-CA" altLang="ja-JP" sz="4800" b="1" dirty="0">
                <a:latin typeface="Meiryo" panose="020B0604030504040204" pitchFamily="34" charset="-128"/>
                <a:ea typeface="Meiryo" panose="020B0604030504040204" pitchFamily="34" charset="-128"/>
              </a:rPr>
            </a:br>
            <a:r>
              <a:rPr lang="fr-CA" altLang="ja-JP" sz="4800" b="1" dirty="0">
                <a:latin typeface="Meiryo" panose="020B0604030504040204" pitchFamily="34" charset="-128"/>
                <a:ea typeface="Meiryo" panose="020B0604030504040204" pitchFamily="34" charset="-128"/>
              </a:rPr>
              <a:t>for </a:t>
            </a:r>
            <a:r>
              <a:rPr lang="fr-CA" altLang="ja-JP" sz="4800" b="1" dirty="0" err="1">
                <a:latin typeface="Meiryo" panose="020B0604030504040204" pitchFamily="34" charset="-128"/>
                <a:ea typeface="Meiryo" panose="020B0604030504040204" pitchFamily="34" charset="-128"/>
              </a:rPr>
              <a:t>elderly</a:t>
            </a:r>
            <a:r>
              <a:rPr lang="fr-CA" altLang="ja-JP" sz="4800" b="1" dirty="0">
                <a:latin typeface="Meiryo" panose="020B0604030504040204" pitchFamily="34" charset="-128"/>
                <a:ea typeface="Meiryo" panose="020B0604030504040204" pitchFamily="34" charset="-128"/>
              </a:rPr>
              <a:t> people </a:t>
            </a:r>
            <a:br>
              <a:rPr lang="fr-CA" altLang="ja-JP" sz="4800" b="1" dirty="0">
                <a:latin typeface="Meiryo" panose="020B0604030504040204" pitchFamily="34" charset="-128"/>
                <a:ea typeface="Meiryo" panose="020B0604030504040204" pitchFamily="34" charset="-128"/>
              </a:rPr>
            </a:br>
            <a:r>
              <a:rPr lang="fr-CA" altLang="ja-JP" sz="4800" b="1" dirty="0">
                <a:latin typeface="Meiryo" panose="020B0604030504040204" pitchFamily="34" charset="-128"/>
                <a:ea typeface="Meiryo" panose="020B0604030504040204" pitchFamily="34" charset="-128"/>
              </a:rPr>
              <a:t>living </a:t>
            </a:r>
            <a:r>
              <a:rPr lang="fr-CA" altLang="ja-JP" sz="4800" b="1" dirty="0" err="1">
                <a:latin typeface="Meiryo" panose="020B0604030504040204" pitchFamily="34" charset="-128"/>
                <a:ea typeface="Meiryo" panose="020B0604030504040204" pitchFamily="34" charset="-128"/>
              </a:rPr>
              <a:t>alone</a:t>
            </a:r>
            <a:r>
              <a:rPr lang="fr-CA" altLang="ja-JP" sz="4800" b="1" dirty="0">
                <a:latin typeface="Meiryo" panose="020B0604030504040204" pitchFamily="34" charset="-128"/>
                <a:ea typeface="Meiryo" panose="020B0604030504040204" pitchFamily="34" charset="-128"/>
              </a:rPr>
              <a:t> in rural areas.</a:t>
            </a:r>
            <a:endParaRPr kumimoji="1" lang="ja-JP" altLang="en-US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7737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14BC1-7713-DEA1-A7FE-946591D5C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>
            <a:extLst>
              <a:ext uri="{FF2B5EF4-FFF2-40B4-BE49-F238E27FC236}">
                <a16:creationId xmlns:a16="http://schemas.microsoft.com/office/drawing/2014/main" id="{CB7CC74B-50CA-474A-356E-1B1BC95A2FB0}"/>
              </a:ext>
            </a:extLst>
          </p:cNvPr>
          <p:cNvSpPr txBox="1">
            <a:spLocks/>
          </p:cNvSpPr>
          <p:nvPr/>
        </p:nvSpPr>
        <p:spPr>
          <a:xfrm>
            <a:off x="153927" y="202130"/>
            <a:ext cx="6550145" cy="2300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Q3-3 (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Act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3).</a:t>
            </a:r>
            <a:b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</a:b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As the issue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remains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unresolved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and the situation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worsens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, the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protagonist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makes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a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decision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and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takes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final action. The story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reaches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its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climax.</a:t>
            </a:r>
            <a:b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</a:b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What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actions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did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the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protagonist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take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?</a:t>
            </a:r>
            <a:b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</a:b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What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resulted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from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their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actions?</a:t>
            </a:r>
            <a:b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</a:b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How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did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the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results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change the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protagonists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and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other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characters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?</a:t>
            </a:r>
          </a:p>
        </p:txBody>
      </p:sp>
      <p:graphicFrame>
        <p:nvGraphicFramePr>
          <p:cNvPr id="2" name="表 6">
            <a:extLst>
              <a:ext uri="{FF2B5EF4-FFF2-40B4-BE49-F238E27FC236}">
                <a16:creationId xmlns:a16="http://schemas.microsoft.com/office/drawing/2014/main" id="{03504F83-961E-DEB1-5166-0A84E69DD566}"/>
              </a:ext>
            </a:extLst>
          </p:cNvPr>
          <p:cNvGraphicFramePr>
            <a:graphicFrameLocks noGrp="1"/>
          </p:cNvGraphicFramePr>
          <p:nvPr/>
        </p:nvGraphicFramePr>
        <p:xfrm>
          <a:off x="296053" y="2810577"/>
          <a:ext cx="6265890" cy="67531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65890">
                  <a:extLst>
                    <a:ext uri="{9D8B030D-6E8A-4147-A177-3AD203B41FA5}">
                      <a16:colId xmlns:a16="http://schemas.microsoft.com/office/drawing/2014/main" val="1008219748"/>
                    </a:ext>
                  </a:extLst>
                </a:gridCol>
              </a:tblGrid>
              <a:tr h="675314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52152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3320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26C3342-785A-954E-1D8B-5888613B6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7" y="286809"/>
            <a:ext cx="5915025" cy="2523450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游ゴシック Light"/>
              </a:rPr>
              <a:t>Email your story to the ISS Program Office</a:t>
            </a:r>
            <a:r>
              <a:rPr lang="en-US" altLang="ja-JP" dirty="0">
                <a:ea typeface="游ゴシック Light"/>
              </a:rPr>
              <a:t> </a:t>
            </a:r>
            <a:r>
              <a:rPr lang="en-US" altLang="ja-JP">
                <a:ea typeface="游ゴシック Light"/>
              </a:rPr>
              <a:t>by 26</a:t>
            </a:r>
            <a:r>
              <a:rPr lang="en-US" altLang="ja-JP" dirty="0">
                <a:ea typeface="游ゴシック Light"/>
              </a:rPr>
              <a:t> June 2025 23:55 (JST).</a:t>
            </a:r>
            <a:br>
              <a:rPr lang="en-US" altLang="ja-JP" dirty="0">
                <a:ea typeface="游ゴシック Light"/>
              </a:rPr>
            </a:br>
            <a:r>
              <a:rPr lang="en-US" altLang="ja-JP" dirty="0">
                <a:ea typeface="游ゴシック Light"/>
                <a:hlinkClick r:id="rId2"/>
              </a:rPr>
              <a:t>info.tenkai-us@un.tsukuba.ac.jp</a:t>
            </a:r>
            <a:br>
              <a:rPr lang="en-US" altLang="ja-JP" dirty="0">
                <a:ea typeface="游ゴシック Light"/>
              </a:rPr>
            </a:br>
            <a:br>
              <a:rPr lang="en-US" altLang="ja-JP" dirty="0"/>
            </a:br>
            <a:r>
              <a:rPr lang="en-US" altLang="ja-JP" dirty="0">
                <a:ea typeface="游ゴシック Light"/>
              </a:rPr>
              <a:t>We look forward to your stories.</a:t>
            </a:r>
            <a:endParaRPr lang="ja-JP" altLang="en-US" dirty="0">
              <a:ea typeface="游ゴシック Light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079CD55-2730-BA10-3524-A8B533379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081104"/>
            <a:ext cx="6858000" cy="561109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82967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E250277-74E4-7F39-CABC-2FFEB0479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511" y="0"/>
            <a:ext cx="6271009" cy="1914702"/>
          </a:xfrm>
        </p:spPr>
        <p:txBody>
          <a:bodyPr/>
          <a:lstStyle/>
          <a:p>
            <a:r>
              <a:rPr lang="fr-CA" altLang="ja-JP" dirty="0" err="1">
                <a:latin typeface="Meiryo" panose="020B0604030504040204" pitchFamily="34" charset="-128"/>
                <a:ea typeface="Meiryo" panose="020B0604030504040204" pitchFamily="34" charset="-128"/>
              </a:rPr>
              <a:t>Task</a:t>
            </a:r>
            <a:r>
              <a:rPr lang="fr-CA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: </a:t>
            </a:r>
            <a:r>
              <a:rPr lang="fr-CA" altLang="ja-JP" dirty="0" err="1">
                <a:latin typeface="Meiryo" panose="020B0604030504040204" pitchFamily="34" charset="-128"/>
                <a:ea typeface="Meiryo" panose="020B0604030504040204" pitchFamily="34" charset="-128"/>
              </a:rPr>
              <a:t>Answer</a:t>
            </a:r>
            <a:r>
              <a:rPr lang="fr-CA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 the </a:t>
            </a:r>
            <a:r>
              <a:rPr lang="fr-CA" altLang="ja-JP" dirty="0" err="1">
                <a:latin typeface="Meiryo" panose="020B0604030504040204" pitchFamily="34" charset="-128"/>
                <a:ea typeface="Meiryo" panose="020B0604030504040204" pitchFamily="34" charset="-128"/>
              </a:rPr>
              <a:t>following</a:t>
            </a:r>
            <a:r>
              <a:rPr lang="fr-CA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 3 Questions.</a:t>
            </a:r>
            <a:endParaRPr kumimoji="1" lang="ja-JP" altLang="en-US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AF90C892-AF43-882A-C366-BCA0521C9359}"/>
              </a:ext>
            </a:extLst>
          </p:cNvPr>
          <p:cNvSpPr txBox="1">
            <a:spLocks/>
          </p:cNvSpPr>
          <p:nvPr/>
        </p:nvSpPr>
        <p:spPr>
          <a:xfrm>
            <a:off x="346357" y="2595589"/>
            <a:ext cx="5915025" cy="61826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fr-CA" altLang="ja-JP" sz="2400" dirty="0">
                <a:latin typeface="Meiryo" panose="020B0604030504040204" pitchFamily="34" charset="-128"/>
                <a:ea typeface="Meiryo" panose="020B0604030504040204" pitchFamily="34" charset="-128"/>
              </a:rPr>
              <a:t>Q1.</a:t>
            </a:r>
            <a:br>
              <a:rPr lang="fr-CA" altLang="ja-JP" sz="2400" dirty="0">
                <a:latin typeface="Meiryo" panose="020B0604030504040204" pitchFamily="34" charset="-128"/>
                <a:ea typeface="Meiryo" panose="020B0604030504040204" pitchFamily="34" charset="-128"/>
              </a:rPr>
            </a:br>
            <a:r>
              <a:rPr lang="fr-CA" altLang="ja-JP" sz="2400" dirty="0" err="1">
                <a:latin typeface="Meiryo" panose="020B0604030504040204" pitchFamily="34" charset="-128"/>
                <a:ea typeface="Meiryo" panose="020B0604030504040204" pitchFamily="34" charset="-128"/>
              </a:rPr>
              <a:t>What</a:t>
            </a:r>
            <a:r>
              <a:rPr lang="fr-CA" altLang="ja-JP" sz="2400" dirty="0">
                <a:latin typeface="Meiryo" panose="020B0604030504040204" pitchFamily="34" charset="-128"/>
                <a:ea typeface="Meiryo" panose="020B0604030504040204" pitchFamily="34" charset="-128"/>
              </a:rPr>
              <a:t> are the issues </a:t>
            </a:r>
            <a:r>
              <a:rPr lang="fr-CA" altLang="ja-JP" sz="2400" dirty="0" err="1">
                <a:latin typeface="Meiryo" panose="020B0604030504040204" pitchFamily="34" charset="-128"/>
                <a:ea typeface="Meiryo" panose="020B0604030504040204" pitchFamily="34" charset="-128"/>
              </a:rPr>
              <a:t>concerning</a:t>
            </a:r>
            <a:r>
              <a:rPr lang="fr-CA" altLang="ja-JP" sz="2400" dirty="0"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lang="fr-CA" altLang="ja-JP" sz="2400" dirty="0" err="1">
                <a:latin typeface="Meiryo" panose="020B0604030504040204" pitchFamily="34" charset="-128"/>
                <a:ea typeface="Meiryo" panose="020B0604030504040204" pitchFamily="34" charset="-128"/>
              </a:rPr>
              <a:t>elderly</a:t>
            </a:r>
            <a:r>
              <a:rPr lang="fr-CA" altLang="ja-JP" sz="2400" dirty="0">
                <a:latin typeface="Meiryo" panose="020B0604030504040204" pitchFamily="34" charset="-128"/>
                <a:ea typeface="Meiryo" panose="020B0604030504040204" pitchFamily="34" charset="-128"/>
              </a:rPr>
              <a:t> people living </a:t>
            </a:r>
            <a:r>
              <a:rPr lang="fr-CA" altLang="ja-JP" sz="2400" dirty="0" err="1">
                <a:latin typeface="Meiryo" panose="020B0604030504040204" pitchFamily="34" charset="-128"/>
                <a:ea typeface="Meiryo" panose="020B0604030504040204" pitchFamily="34" charset="-128"/>
              </a:rPr>
              <a:t>alone</a:t>
            </a:r>
            <a:r>
              <a:rPr lang="fr-CA" altLang="ja-JP" sz="2400" dirty="0">
                <a:latin typeface="Meiryo" panose="020B0604030504040204" pitchFamily="34" charset="-128"/>
                <a:ea typeface="Meiryo" panose="020B0604030504040204" pitchFamily="34" charset="-128"/>
              </a:rPr>
              <a:t> in rural society?</a:t>
            </a:r>
          </a:p>
          <a:p>
            <a:pPr>
              <a:lnSpc>
                <a:spcPct val="110000"/>
              </a:lnSpc>
            </a:pPr>
            <a:endParaRPr lang="fr-CA" altLang="ja-JP" sz="2400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>
              <a:lnSpc>
                <a:spcPct val="110000"/>
              </a:lnSpc>
            </a:pPr>
            <a:r>
              <a:rPr lang="fr-CA" altLang="ja-JP" sz="2400" dirty="0">
                <a:latin typeface="Meiryo" panose="020B0604030504040204" pitchFamily="34" charset="-128"/>
                <a:ea typeface="Meiryo" panose="020B0604030504040204" pitchFamily="34" charset="-128"/>
              </a:rPr>
              <a:t>Q2.</a:t>
            </a:r>
            <a:br>
              <a:rPr lang="fr-CA" altLang="ja-JP" sz="2400" dirty="0">
                <a:latin typeface="Meiryo" panose="020B0604030504040204" pitchFamily="34" charset="-128"/>
                <a:ea typeface="Meiryo" panose="020B0604030504040204" pitchFamily="34" charset="-128"/>
              </a:rPr>
            </a:br>
            <a:r>
              <a:rPr lang="fr-CA" altLang="ja-JP" sz="2400" dirty="0">
                <a:latin typeface="Meiryo" panose="020B0604030504040204" pitchFamily="34" charset="-128"/>
                <a:ea typeface="Meiryo" panose="020B0604030504040204" pitchFamily="34" charset="-128"/>
              </a:rPr>
              <a:t>How </a:t>
            </a:r>
            <a:r>
              <a:rPr lang="fr-CA" altLang="ja-JP" sz="2400" dirty="0" err="1">
                <a:latin typeface="Meiryo" panose="020B0604030504040204" pitchFamily="34" charset="-128"/>
                <a:ea typeface="Meiryo" panose="020B0604030504040204" pitchFamily="34" charset="-128"/>
              </a:rPr>
              <a:t>would</a:t>
            </a:r>
            <a:r>
              <a:rPr lang="fr-CA" altLang="ja-JP" sz="2400" dirty="0"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lang="fr-CA" altLang="ja-JP" sz="2400" dirty="0" err="1">
                <a:latin typeface="Meiryo" panose="020B0604030504040204" pitchFamily="34" charset="-128"/>
                <a:ea typeface="Meiryo" panose="020B0604030504040204" pitchFamily="34" charset="-128"/>
              </a:rPr>
              <a:t>you</a:t>
            </a:r>
            <a:r>
              <a:rPr lang="fr-CA" altLang="ja-JP" sz="2400" dirty="0">
                <a:latin typeface="Meiryo" panose="020B0604030504040204" pitchFamily="34" charset="-128"/>
                <a:ea typeface="Meiryo" panose="020B0604030504040204" pitchFamily="34" charset="-128"/>
              </a:rPr>
              <a:t> solve </a:t>
            </a:r>
            <a:r>
              <a:rPr lang="fr-CA" altLang="ja-JP" sz="2400" dirty="0" err="1">
                <a:latin typeface="Meiryo" panose="020B0604030504040204" pitchFamily="34" charset="-128"/>
                <a:ea typeface="Meiryo" panose="020B0604030504040204" pitchFamily="34" charset="-128"/>
              </a:rPr>
              <a:t>that</a:t>
            </a:r>
            <a:r>
              <a:rPr lang="fr-CA" altLang="ja-JP" sz="2400" dirty="0"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lang="fr-CA" altLang="ja-JP" sz="2400" dirty="0" err="1">
                <a:latin typeface="Meiryo" panose="020B0604030504040204" pitchFamily="34" charset="-128"/>
                <a:ea typeface="Meiryo" panose="020B0604030504040204" pitchFamily="34" charset="-128"/>
              </a:rPr>
              <a:t>problem</a:t>
            </a:r>
            <a:r>
              <a:rPr lang="fr-CA" altLang="ja-JP" sz="2400" dirty="0">
                <a:latin typeface="Meiryo" panose="020B0604030504040204" pitchFamily="34" charset="-128"/>
                <a:ea typeface="Meiryo" panose="020B0604030504040204" pitchFamily="34" charset="-128"/>
              </a:rPr>
              <a:t>, </a:t>
            </a:r>
            <a:r>
              <a:rPr lang="fr-CA" altLang="ja-JP" sz="2400" dirty="0" err="1">
                <a:latin typeface="Meiryo" panose="020B0604030504040204" pitchFamily="34" charset="-128"/>
                <a:ea typeface="Meiryo" panose="020B0604030504040204" pitchFamily="34" charset="-128"/>
              </a:rPr>
              <a:t>with</a:t>
            </a:r>
            <a:r>
              <a:rPr lang="fr-CA" altLang="ja-JP" sz="2400" dirty="0"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lang="fr-CA" altLang="ja-JP" sz="2400" dirty="0" err="1">
                <a:latin typeface="Meiryo" panose="020B0604030504040204" pitchFamily="34" charset="-128"/>
                <a:ea typeface="Meiryo" panose="020B0604030504040204" pitchFamily="34" charset="-128"/>
              </a:rPr>
              <a:t>what</a:t>
            </a:r>
            <a:r>
              <a:rPr lang="fr-CA" altLang="ja-JP" sz="2400" dirty="0"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lang="fr-CA" altLang="ja-JP" sz="2400" dirty="0" err="1">
                <a:latin typeface="Meiryo" panose="020B0604030504040204" pitchFamily="34" charset="-128"/>
                <a:ea typeface="Meiryo" panose="020B0604030504040204" pitchFamily="34" charset="-128"/>
              </a:rPr>
              <a:t>kind</a:t>
            </a:r>
            <a:r>
              <a:rPr lang="fr-CA" altLang="ja-JP" sz="2400" dirty="0">
                <a:latin typeface="Meiryo" panose="020B0604030504040204" pitchFamily="34" charset="-128"/>
                <a:ea typeface="Meiryo" panose="020B0604030504040204" pitchFamily="34" charset="-128"/>
              </a:rPr>
              <a:t> of </a:t>
            </a:r>
            <a:r>
              <a:rPr lang="fr-CA" altLang="ja-JP" sz="2400" dirty="0" err="1">
                <a:latin typeface="Meiryo" panose="020B0604030504040204" pitchFamily="34" charset="-128"/>
                <a:ea typeface="Meiryo" panose="020B0604030504040204" pitchFamily="34" charset="-128"/>
              </a:rPr>
              <a:t>technology</a:t>
            </a:r>
            <a:r>
              <a:rPr lang="fr-CA" altLang="ja-JP" sz="2400" dirty="0">
                <a:latin typeface="Meiryo" panose="020B0604030504040204" pitchFamily="34" charset="-128"/>
                <a:ea typeface="Meiryo" panose="020B0604030504040204" pitchFamily="34" charset="-128"/>
              </a:rPr>
              <a:t>, system or </a:t>
            </a:r>
            <a:r>
              <a:rPr lang="fr-CA" altLang="ja-JP" sz="2400" dirty="0" err="1">
                <a:latin typeface="Meiryo" panose="020B0604030504040204" pitchFamily="34" charset="-128"/>
                <a:ea typeface="Meiryo" panose="020B0604030504040204" pitchFamily="34" charset="-128"/>
              </a:rPr>
              <a:t>measure</a:t>
            </a:r>
            <a:r>
              <a:rPr lang="fr-CA" altLang="ja-JP" sz="2400" dirty="0">
                <a:latin typeface="Meiryo" panose="020B0604030504040204" pitchFamily="34" charset="-128"/>
                <a:ea typeface="Meiryo" panose="020B0604030504040204" pitchFamily="34" charset="-128"/>
              </a:rPr>
              <a:t>?</a:t>
            </a:r>
          </a:p>
          <a:p>
            <a:pPr>
              <a:lnSpc>
                <a:spcPct val="110000"/>
              </a:lnSpc>
            </a:pPr>
            <a:endParaRPr lang="fr-CA" altLang="ja-JP" sz="2400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>
              <a:lnSpc>
                <a:spcPct val="110000"/>
              </a:lnSpc>
            </a:pPr>
            <a:r>
              <a:rPr lang="fr-CA" altLang="ja-JP" sz="2400" dirty="0">
                <a:latin typeface="Meiryo" panose="020B0604030504040204" pitchFamily="34" charset="-128"/>
                <a:ea typeface="Meiryo" panose="020B0604030504040204" pitchFamily="34" charset="-128"/>
              </a:rPr>
              <a:t>Q3.</a:t>
            </a:r>
            <a:br>
              <a:rPr lang="fr-CA" altLang="ja-JP" sz="2400" dirty="0">
                <a:latin typeface="Meiryo" panose="020B0604030504040204" pitchFamily="34" charset="-128"/>
                <a:ea typeface="Meiryo" panose="020B0604030504040204" pitchFamily="34" charset="-128"/>
              </a:rPr>
            </a:br>
            <a:r>
              <a:rPr lang="fr-CA" altLang="ja-JP" sz="2400" dirty="0" err="1">
                <a:latin typeface="Meiryo" panose="020B0604030504040204" pitchFamily="34" charset="-128"/>
                <a:ea typeface="Meiryo" panose="020B0604030504040204" pitchFamily="34" charset="-128"/>
              </a:rPr>
              <a:t>Create</a:t>
            </a:r>
            <a:r>
              <a:rPr lang="fr-CA" altLang="ja-JP" sz="2400" dirty="0">
                <a:latin typeface="Meiryo" panose="020B0604030504040204" pitchFamily="34" charset="-128"/>
                <a:ea typeface="Meiryo" panose="020B0604030504040204" pitchFamily="34" charset="-128"/>
              </a:rPr>
              <a:t> a manga story in a </a:t>
            </a:r>
            <a:r>
              <a:rPr lang="fr-CA" altLang="ja-JP" sz="2400" dirty="0" err="1">
                <a:latin typeface="Meiryo" panose="020B0604030504040204" pitchFamily="34" charset="-128"/>
                <a:ea typeface="Meiryo" panose="020B0604030504040204" pitchFamily="34" charset="-128"/>
              </a:rPr>
              <a:t>three-act</a:t>
            </a:r>
            <a:r>
              <a:rPr lang="ja-JP" altLang="fr-CA" sz="2400">
                <a:latin typeface="Meiryo" panose="020B0604030504040204" pitchFamily="34" charset="-128"/>
                <a:ea typeface="Meiryo" panose="020B0604030504040204" pitchFamily="34" charset="-128"/>
              </a:rPr>
              <a:t>　</a:t>
            </a:r>
            <a:r>
              <a:rPr lang="fr-CA" altLang="ja-JP" sz="2400" dirty="0">
                <a:latin typeface="Meiryo" panose="020B0604030504040204" pitchFamily="34" charset="-128"/>
                <a:ea typeface="Meiryo" panose="020B0604030504040204" pitchFamily="34" charset="-128"/>
              </a:rPr>
              <a:t>structure, set in a society </a:t>
            </a:r>
            <a:r>
              <a:rPr lang="fr-CA" altLang="ja-JP" sz="2400" dirty="0" err="1">
                <a:latin typeface="Meiryo" panose="020B0604030504040204" pitchFamily="34" charset="-128"/>
                <a:ea typeface="Meiryo" panose="020B0604030504040204" pitchFamily="34" charset="-128"/>
              </a:rPr>
              <a:t>where</a:t>
            </a:r>
            <a:r>
              <a:rPr lang="fr-CA" altLang="ja-JP" sz="2400" dirty="0">
                <a:latin typeface="Meiryo" panose="020B0604030504040204" pitchFamily="34" charset="-128"/>
                <a:ea typeface="Meiryo" panose="020B0604030504040204" pitchFamily="34" charset="-128"/>
              </a:rPr>
              <a:t> the </a:t>
            </a:r>
            <a:r>
              <a:rPr lang="fr-CA" altLang="ja-JP" sz="2400" dirty="0" err="1">
                <a:latin typeface="Meiryo" panose="020B0604030504040204" pitchFamily="34" charset="-128"/>
                <a:ea typeface="Meiryo" panose="020B0604030504040204" pitchFamily="34" charset="-128"/>
              </a:rPr>
              <a:t>chosen</a:t>
            </a:r>
            <a:r>
              <a:rPr lang="fr-CA" altLang="ja-JP" sz="2400" dirty="0"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lang="fr-CA" altLang="ja-JP" sz="2400" dirty="0" err="1">
                <a:latin typeface="Meiryo" panose="020B0604030504040204" pitchFamily="34" charset="-128"/>
                <a:ea typeface="Meiryo" panose="020B0604030504040204" pitchFamily="34" charset="-128"/>
              </a:rPr>
              <a:t>problem</a:t>
            </a:r>
            <a:r>
              <a:rPr lang="fr-CA" altLang="ja-JP" sz="2400" dirty="0">
                <a:latin typeface="Meiryo" panose="020B0604030504040204" pitchFamily="34" charset="-128"/>
                <a:ea typeface="Meiryo" panose="020B0604030504040204" pitchFamily="34" charset="-128"/>
              </a:rPr>
              <a:t> has been </a:t>
            </a:r>
            <a:r>
              <a:rPr lang="fr-CA" altLang="ja-JP" sz="2400" dirty="0" err="1">
                <a:latin typeface="Meiryo" panose="020B0604030504040204" pitchFamily="34" charset="-128"/>
                <a:ea typeface="Meiryo" panose="020B0604030504040204" pitchFamily="34" charset="-128"/>
              </a:rPr>
              <a:t>solved</a:t>
            </a:r>
            <a:r>
              <a:rPr lang="fr-CA" altLang="ja-JP" sz="2400" dirty="0">
                <a:latin typeface="Meiryo" panose="020B0604030504040204" pitchFamily="34" charset="-128"/>
                <a:ea typeface="Meiryo" panose="020B0604030504040204" pitchFamily="34" charset="-128"/>
              </a:rPr>
              <a:t>, </a:t>
            </a:r>
            <a:r>
              <a:rPr lang="fr-CA" altLang="ja-JP" sz="2400" dirty="0" err="1">
                <a:latin typeface="Meiryo" panose="020B0604030504040204" pitchFamily="34" charset="-128"/>
                <a:ea typeface="Meiryo" panose="020B0604030504040204" pitchFamily="34" charset="-128"/>
              </a:rPr>
              <a:t>with</a:t>
            </a:r>
            <a:r>
              <a:rPr lang="fr-CA" altLang="ja-JP" sz="2400" dirty="0">
                <a:latin typeface="Meiryo" panose="020B0604030504040204" pitchFamily="34" charset="-128"/>
                <a:ea typeface="Meiryo" panose="020B0604030504040204" pitchFamily="34" charset="-128"/>
              </a:rPr>
              <a:t> an </a:t>
            </a:r>
            <a:r>
              <a:rPr lang="fr-CA" altLang="ja-JP" sz="2400" dirty="0" err="1">
                <a:latin typeface="Meiryo" panose="020B0604030504040204" pitchFamily="34" charset="-128"/>
                <a:ea typeface="Meiryo" panose="020B0604030504040204" pitchFamily="34" charset="-128"/>
              </a:rPr>
              <a:t>elderly</a:t>
            </a:r>
            <a:r>
              <a:rPr lang="fr-CA" altLang="ja-JP" sz="2400" dirty="0"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lang="fr-CA" altLang="ja-JP" sz="2400" dirty="0" err="1">
                <a:latin typeface="Meiryo" panose="020B0604030504040204" pitchFamily="34" charset="-128"/>
                <a:ea typeface="Meiryo" panose="020B0604030504040204" pitchFamily="34" charset="-128"/>
              </a:rPr>
              <a:t>person</a:t>
            </a:r>
            <a:r>
              <a:rPr lang="fr-CA" altLang="ja-JP" sz="2400" dirty="0">
                <a:latin typeface="Meiryo" panose="020B0604030504040204" pitchFamily="34" charset="-128"/>
                <a:ea typeface="Meiryo" panose="020B0604030504040204" pitchFamily="34" charset="-128"/>
              </a:rPr>
              <a:t> living </a:t>
            </a:r>
            <a:r>
              <a:rPr lang="fr-CA" altLang="ja-JP" sz="2400" dirty="0" err="1">
                <a:latin typeface="Meiryo" panose="020B0604030504040204" pitchFamily="34" charset="-128"/>
                <a:ea typeface="Meiryo" panose="020B0604030504040204" pitchFamily="34" charset="-128"/>
              </a:rPr>
              <a:t>alone</a:t>
            </a:r>
            <a:r>
              <a:rPr lang="fr-CA" altLang="ja-JP" sz="2400" dirty="0">
                <a:latin typeface="Meiryo" panose="020B0604030504040204" pitchFamily="34" charset="-128"/>
                <a:ea typeface="Meiryo" panose="020B0604030504040204" pitchFamily="34" charset="-128"/>
              </a:rPr>
              <a:t> in a rural area as the main </a:t>
            </a:r>
            <a:r>
              <a:rPr lang="fr-CA" altLang="ja-JP" sz="2400" dirty="0" err="1">
                <a:latin typeface="Meiryo" panose="020B0604030504040204" pitchFamily="34" charset="-128"/>
                <a:ea typeface="Meiryo" panose="020B0604030504040204" pitchFamily="34" charset="-128"/>
              </a:rPr>
              <a:t>character</a:t>
            </a:r>
            <a:r>
              <a:rPr lang="fr-CA" altLang="ja-JP" sz="2400" dirty="0">
                <a:latin typeface="Meiryo" panose="020B0604030504040204" pitchFamily="34" charset="-128"/>
                <a:ea typeface="Meiryo" panose="020B0604030504040204" pitchFamily="34" charset="-128"/>
              </a:rPr>
              <a:t>. </a:t>
            </a:r>
          </a:p>
          <a:p>
            <a:pPr>
              <a:lnSpc>
                <a:spcPct val="110000"/>
              </a:lnSpc>
            </a:pPr>
            <a:r>
              <a:rPr lang="fr-CA" altLang="ja-JP" sz="2400" dirty="0">
                <a:latin typeface="Meiryo" panose="020B0604030504040204" pitchFamily="34" charset="-128"/>
                <a:ea typeface="Meiryo" panose="020B0604030504040204" pitchFamily="34" charset="-128"/>
              </a:rPr>
              <a:t>The </a:t>
            </a:r>
            <a:r>
              <a:rPr lang="fr-CA" altLang="ja-JP" sz="2400" dirty="0" err="1">
                <a:latin typeface="Meiryo" panose="020B0604030504040204" pitchFamily="34" charset="-128"/>
                <a:ea typeface="Meiryo" panose="020B0604030504040204" pitchFamily="34" charset="-128"/>
              </a:rPr>
              <a:t>elderly</a:t>
            </a:r>
            <a:r>
              <a:rPr lang="fr-CA" altLang="ja-JP" sz="2400" dirty="0"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lang="fr-CA" altLang="ja-JP" sz="2400" dirty="0" err="1">
                <a:latin typeface="Meiryo" panose="020B0604030504040204" pitchFamily="34" charset="-128"/>
                <a:ea typeface="Meiryo" panose="020B0604030504040204" pitchFamily="34" charset="-128"/>
              </a:rPr>
              <a:t>person</a:t>
            </a:r>
            <a:r>
              <a:rPr lang="fr-CA" altLang="ja-JP" sz="2400" dirty="0"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lang="fr-CA" altLang="ja-JP" sz="2400" dirty="0" err="1">
                <a:latin typeface="Meiryo" panose="020B0604030504040204" pitchFamily="34" charset="-128"/>
                <a:ea typeface="Meiryo" panose="020B0604030504040204" pitchFamily="34" charset="-128"/>
              </a:rPr>
              <a:t>is</a:t>
            </a:r>
            <a:r>
              <a:rPr lang="fr-CA" altLang="ja-JP" sz="2400" dirty="0">
                <a:latin typeface="Meiryo" panose="020B0604030504040204" pitchFamily="34" charset="-128"/>
                <a:ea typeface="Meiryo" panose="020B0604030504040204" pitchFamily="34" charset="-128"/>
              </a:rPr>
              <a:t> not </a:t>
            </a:r>
            <a:r>
              <a:rPr lang="fr-CA" altLang="ja-JP" sz="2400" dirty="0" err="1">
                <a:latin typeface="Meiryo" panose="020B0604030504040204" pitchFamily="34" charset="-128"/>
                <a:ea typeface="Meiryo" panose="020B0604030504040204" pitchFamily="34" charset="-128"/>
              </a:rPr>
              <a:t>necessarily</a:t>
            </a:r>
            <a:r>
              <a:rPr lang="fr-CA" altLang="ja-JP" sz="2400" dirty="0">
                <a:latin typeface="Meiryo" panose="020B0604030504040204" pitchFamily="34" charset="-128"/>
                <a:ea typeface="Meiryo" panose="020B0604030504040204" pitchFamily="34" charset="-128"/>
              </a:rPr>
              <a:t> the </a:t>
            </a:r>
            <a:r>
              <a:rPr lang="fr-CA" altLang="ja-JP" sz="2400" dirty="0" err="1">
                <a:latin typeface="Meiryo" panose="020B0604030504040204" pitchFamily="34" charset="-128"/>
                <a:ea typeface="Meiryo" panose="020B0604030504040204" pitchFamily="34" charset="-128"/>
              </a:rPr>
              <a:t>protagonist</a:t>
            </a:r>
            <a:r>
              <a:rPr lang="fr-CA" altLang="ja-JP" sz="2400" dirty="0">
                <a:latin typeface="Meiryo" panose="020B0604030504040204" pitchFamily="34" charset="-128"/>
                <a:ea typeface="Meiryo" panose="020B0604030504040204" pitchFamily="34" charset="-128"/>
              </a:rPr>
              <a:t>.</a:t>
            </a:r>
          </a:p>
          <a:p>
            <a:pPr>
              <a:lnSpc>
                <a:spcPct val="110000"/>
              </a:lnSpc>
            </a:pPr>
            <a:endParaRPr lang="fr-CA" altLang="ja-JP" sz="2400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>
              <a:lnSpc>
                <a:spcPct val="110000"/>
              </a:lnSpc>
            </a:pPr>
            <a:endParaRPr lang="ja-JP" altLang="en-US" sz="24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69456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>
            <a:extLst>
              <a:ext uri="{FF2B5EF4-FFF2-40B4-BE49-F238E27FC236}">
                <a16:creationId xmlns:a16="http://schemas.microsoft.com/office/drawing/2014/main" id="{BA66C985-73F5-158C-76CF-D6C9A3253474}"/>
              </a:ext>
            </a:extLst>
          </p:cNvPr>
          <p:cNvSpPr txBox="1">
            <a:spLocks/>
          </p:cNvSpPr>
          <p:nvPr/>
        </p:nvSpPr>
        <p:spPr>
          <a:xfrm>
            <a:off x="296053" y="342275"/>
            <a:ext cx="6420204" cy="12780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Q1.</a:t>
            </a:r>
            <a:b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</a:b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What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are the issues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concerning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elderly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people living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alone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in rural society?</a:t>
            </a:r>
          </a:p>
          <a:p>
            <a:pPr>
              <a:lnSpc>
                <a:spcPct val="110000"/>
              </a:lnSpc>
            </a:pP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Let's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think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of as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many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things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as possible.</a:t>
            </a:r>
          </a:p>
          <a:p>
            <a:pPr>
              <a:lnSpc>
                <a:spcPct val="110000"/>
              </a:lnSpc>
            </a:pPr>
            <a:endParaRPr lang="fr-CA" altLang="ja-JP" sz="2000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graphicFrame>
        <p:nvGraphicFramePr>
          <p:cNvPr id="8" name="表 6">
            <a:extLst>
              <a:ext uri="{FF2B5EF4-FFF2-40B4-BE49-F238E27FC236}">
                <a16:creationId xmlns:a16="http://schemas.microsoft.com/office/drawing/2014/main" id="{56AB570F-AEAA-5802-20A5-971632B8E8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6998641"/>
              </p:ext>
            </p:extLst>
          </p:nvPr>
        </p:nvGraphicFramePr>
        <p:xfrm>
          <a:off x="296053" y="2053652"/>
          <a:ext cx="6265890" cy="751007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65890">
                  <a:extLst>
                    <a:ext uri="{9D8B030D-6E8A-4147-A177-3AD203B41FA5}">
                      <a16:colId xmlns:a16="http://schemas.microsoft.com/office/drawing/2014/main" val="1008219748"/>
                    </a:ext>
                  </a:extLst>
                </a:gridCol>
              </a:tblGrid>
              <a:tr h="751007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52152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0898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1B8584-EFDF-CBB6-CF92-B466B26C6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>
            <a:extLst>
              <a:ext uri="{FF2B5EF4-FFF2-40B4-BE49-F238E27FC236}">
                <a16:creationId xmlns:a16="http://schemas.microsoft.com/office/drawing/2014/main" id="{98CD51F8-6C10-7EC7-B7C1-79CA0C1A0B1D}"/>
              </a:ext>
            </a:extLst>
          </p:cNvPr>
          <p:cNvSpPr txBox="1">
            <a:spLocks/>
          </p:cNvSpPr>
          <p:nvPr/>
        </p:nvSpPr>
        <p:spPr>
          <a:xfrm>
            <a:off x="230852" y="105878"/>
            <a:ext cx="6550145" cy="19752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Q2.</a:t>
            </a:r>
            <a:b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</a:b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How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would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you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solve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that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problem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,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with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what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kind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of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technology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, system or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measure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?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Describe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as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concretely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as possible,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such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as images of gadgets.</a:t>
            </a:r>
          </a:p>
        </p:txBody>
      </p:sp>
      <p:graphicFrame>
        <p:nvGraphicFramePr>
          <p:cNvPr id="2" name="表 6">
            <a:extLst>
              <a:ext uri="{FF2B5EF4-FFF2-40B4-BE49-F238E27FC236}">
                <a16:creationId xmlns:a16="http://schemas.microsoft.com/office/drawing/2014/main" id="{2FC044DA-5668-B8A4-E14B-ABAFCEE62F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0521189"/>
              </p:ext>
            </p:extLst>
          </p:nvPr>
        </p:nvGraphicFramePr>
        <p:xfrm>
          <a:off x="296053" y="2053652"/>
          <a:ext cx="6265890" cy="751007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65890">
                  <a:extLst>
                    <a:ext uri="{9D8B030D-6E8A-4147-A177-3AD203B41FA5}">
                      <a16:colId xmlns:a16="http://schemas.microsoft.com/office/drawing/2014/main" val="1008219748"/>
                    </a:ext>
                  </a:extLst>
                </a:gridCol>
              </a:tblGrid>
              <a:tr h="751007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52152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7081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AAC463-7C7B-6D27-CE6A-9959E1B43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>
            <a:extLst>
              <a:ext uri="{FF2B5EF4-FFF2-40B4-BE49-F238E27FC236}">
                <a16:creationId xmlns:a16="http://schemas.microsoft.com/office/drawing/2014/main" id="{2AD49CD9-7790-3B3B-8D47-29E106339508}"/>
              </a:ext>
            </a:extLst>
          </p:cNvPr>
          <p:cNvSpPr txBox="1">
            <a:spLocks/>
          </p:cNvSpPr>
          <p:nvPr/>
        </p:nvSpPr>
        <p:spPr>
          <a:xfrm>
            <a:off x="230853" y="875899"/>
            <a:ext cx="6487581" cy="5014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Q3.</a:t>
            </a:r>
            <a:b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</a:b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Create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a manga story in a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three-act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structure, set in a society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where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the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chosen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problem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has been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solved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,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with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an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elderly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person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living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alone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in a rural area as the main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character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. </a:t>
            </a:r>
          </a:p>
          <a:p>
            <a:pPr>
              <a:lnSpc>
                <a:spcPct val="110000"/>
              </a:lnSpc>
            </a:pP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The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elderly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person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is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not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necessarily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the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protagonist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.</a:t>
            </a:r>
          </a:p>
          <a:p>
            <a:pPr>
              <a:lnSpc>
                <a:spcPct val="110000"/>
              </a:lnSpc>
            </a:pPr>
            <a:endParaRPr lang="fr-CA" altLang="ja-JP" sz="2000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>
              <a:lnSpc>
                <a:spcPct val="110000"/>
              </a:lnSpc>
            </a:pP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Act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1 (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Set-up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): Description of the setting of the story.</a:t>
            </a:r>
          </a:p>
          <a:p>
            <a:pPr>
              <a:lnSpc>
                <a:spcPct val="110000"/>
              </a:lnSpc>
            </a:pP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Act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2 (Confrontation): Incident or trouble stands in front of the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characters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.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They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try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to solve. </a:t>
            </a:r>
          </a:p>
          <a:p>
            <a:pPr>
              <a:lnSpc>
                <a:spcPct val="110000"/>
              </a:lnSpc>
            </a:pP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Act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3 (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Resolution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): The confrontation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between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the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characters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and the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problem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reaches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a climax and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is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finally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resolved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. </a:t>
            </a:r>
          </a:p>
          <a:p>
            <a:pPr>
              <a:lnSpc>
                <a:spcPct val="110000"/>
              </a:lnSpc>
            </a:pP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</a:p>
          <a:p>
            <a:pPr>
              <a:lnSpc>
                <a:spcPct val="110000"/>
              </a:lnSpc>
            </a:pPr>
            <a:endParaRPr lang="fr-CA" altLang="ja-JP" sz="2000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>
              <a:lnSpc>
                <a:spcPct val="110000"/>
              </a:lnSpc>
            </a:pPr>
            <a:endParaRPr lang="fr-CA" altLang="ja-JP" sz="2000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>
              <a:lnSpc>
                <a:spcPct val="110000"/>
              </a:lnSpc>
            </a:pPr>
            <a:endParaRPr lang="fr-CA" altLang="ja-JP" sz="2000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83443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269AD1-7F77-719B-F646-943CBA683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>
            <a:extLst>
              <a:ext uri="{FF2B5EF4-FFF2-40B4-BE49-F238E27FC236}">
                <a16:creationId xmlns:a16="http://schemas.microsoft.com/office/drawing/2014/main" id="{B4A8517E-D6FF-946F-FF64-414840EC30B3}"/>
              </a:ext>
            </a:extLst>
          </p:cNvPr>
          <p:cNvSpPr txBox="1">
            <a:spLocks/>
          </p:cNvSpPr>
          <p:nvPr/>
        </p:nvSpPr>
        <p:spPr>
          <a:xfrm>
            <a:off x="394482" y="96253"/>
            <a:ext cx="6550145" cy="1118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Settings: </a:t>
            </a:r>
            <a:r>
              <a:rPr lang="en-GB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When and where does the story take place? How have the problems related to elderly people living alone in rural areas been solved?</a:t>
            </a:r>
            <a:endParaRPr lang="fr-CA" altLang="ja-JP" sz="2000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graphicFrame>
        <p:nvGraphicFramePr>
          <p:cNvPr id="3" name="表 6">
            <a:extLst>
              <a:ext uri="{FF2B5EF4-FFF2-40B4-BE49-F238E27FC236}">
                <a16:creationId xmlns:a16="http://schemas.microsoft.com/office/drawing/2014/main" id="{499D3E59-ACC3-94F9-EB04-B7B70FCB1D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0743020"/>
              </p:ext>
            </p:extLst>
          </p:nvPr>
        </p:nvGraphicFramePr>
        <p:xfrm>
          <a:off x="296053" y="1299411"/>
          <a:ext cx="6265890" cy="82643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65890">
                  <a:extLst>
                    <a:ext uri="{9D8B030D-6E8A-4147-A177-3AD203B41FA5}">
                      <a16:colId xmlns:a16="http://schemas.microsoft.com/office/drawing/2014/main" val="1008219748"/>
                    </a:ext>
                  </a:extLst>
                </a:gridCol>
              </a:tblGrid>
              <a:tr h="826431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52152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1472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EEA6E-150E-A2FA-ADE0-F569BDBC37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>
            <a:extLst>
              <a:ext uri="{FF2B5EF4-FFF2-40B4-BE49-F238E27FC236}">
                <a16:creationId xmlns:a16="http://schemas.microsoft.com/office/drawing/2014/main" id="{4FA106BD-22CD-C50D-C643-2585B81E9818}"/>
              </a:ext>
            </a:extLst>
          </p:cNvPr>
          <p:cNvSpPr txBox="1">
            <a:spLocks/>
          </p:cNvSpPr>
          <p:nvPr/>
        </p:nvSpPr>
        <p:spPr>
          <a:xfrm>
            <a:off x="69806" y="0"/>
            <a:ext cx="6550145" cy="6160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Character settings</a:t>
            </a:r>
            <a:endParaRPr lang="fr-CA" altLang="ja-JP" sz="2000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graphicFrame>
        <p:nvGraphicFramePr>
          <p:cNvPr id="3" name="表 6">
            <a:extLst>
              <a:ext uri="{FF2B5EF4-FFF2-40B4-BE49-F238E27FC236}">
                <a16:creationId xmlns:a16="http://schemas.microsoft.com/office/drawing/2014/main" id="{1091359A-C6EA-0BED-0BCF-D3B6251853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4853315"/>
              </p:ext>
            </p:extLst>
          </p:nvPr>
        </p:nvGraphicFramePr>
        <p:xfrm>
          <a:off x="296053" y="3134742"/>
          <a:ext cx="6265890" cy="64289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65890">
                  <a:extLst>
                    <a:ext uri="{9D8B030D-6E8A-4147-A177-3AD203B41FA5}">
                      <a16:colId xmlns:a16="http://schemas.microsoft.com/office/drawing/2014/main" val="1008219748"/>
                    </a:ext>
                  </a:extLst>
                </a:gridCol>
              </a:tblGrid>
              <a:tr h="642898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5215216"/>
                  </a:ext>
                </a:extLst>
              </a:tr>
            </a:tbl>
          </a:graphicData>
        </a:graphic>
      </p:graphicFrame>
      <p:pic>
        <p:nvPicPr>
          <p:cNvPr id="2" name="図 1">
            <a:extLst>
              <a:ext uri="{FF2B5EF4-FFF2-40B4-BE49-F238E27FC236}">
                <a16:creationId xmlns:a16="http://schemas.microsoft.com/office/drawing/2014/main" id="{E8CA2234-282F-83BE-8B12-BAA9DD7E6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0968" y="945912"/>
            <a:ext cx="3690600" cy="2075963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EC98E25-0563-DB5D-A708-EEEA9FCBAABE}"/>
              </a:ext>
            </a:extLst>
          </p:cNvPr>
          <p:cNvSpPr txBox="1"/>
          <p:nvPr/>
        </p:nvSpPr>
        <p:spPr>
          <a:xfrm>
            <a:off x="185308" y="1097365"/>
            <a:ext cx="28641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costumes, way of speaking, personality, concerns, worries, values, principles, strengths, weaknesses,</a:t>
            </a:r>
          </a:p>
          <a:p>
            <a:r>
              <a:rPr kumimoji="1" lang="en-GB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etc.</a:t>
            </a:r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AB5B30C-D506-381B-31FF-5A21BB376428}"/>
              </a:ext>
            </a:extLst>
          </p:cNvPr>
          <p:cNvSpPr txBox="1"/>
          <p:nvPr/>
        </p:nvSpPr>
        <p:spPr>
          <a:xfrm>
            <a:off x="185308" y="479909"/>
            <a:ext cx="6369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Let's think about the characters’ settings concretely. </a:t>
            </a:r>
          </a:p>
          <a:p>
            <a:r>
              <a:rPr lang="en-GB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The role in the story (protagonist, etc.), appearance, 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9140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657ED5-9B3A-F827-09FE-A7D5585C3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>
            <a:extLst>
              <a:ext uri="{FF2B5EF4-FFF2-40B4-BE49-F238E27FC236}">
                <a16:creationId xmlns:a16="http://schemas.microsoft.com/office/drawing/2014/main" id="{BBE844FF-86A4-997B-9543-C4E3BF5A4EA6}"/>
              </a:ext>
            </a:extLst>
          </p:cNvPr>
          <p:cNvSpPr txBox="1">
            <a:spLocks/>
          </p:cNvSpPr>
          <p:nvPr/>
        </p:nvSpPr>
        <p:spPr>
          <a:xfrm>
            <a:off x="153927" y="202130"/>
            <a:ext cx="6550145" cy="2300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Q3-1 (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Act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1).</a:t>
            </a:r>
            <a:b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</a:b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First,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introduce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the setting and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characters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.</a:t>
            </a:r>
            <a:b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</a:b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In a society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where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issues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related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to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elderly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people living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alone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in rural areas have been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resolved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, how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does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the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elderly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character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live?</a:t>
            </a:r>
            <a:b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</a:b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What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is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the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relationship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between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the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elderly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character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, the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protagonist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, and the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other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characters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?</a:t>
            </a:r>
          </a:p>
        </p:txBody>
      </p:sp>
      <p:graphicFrame>
        <p:nvGraphicFramePr>
          <p:cNvPr id="2" name="表 6">
            <a:extLst>
              <a:ext uri="{FF2B5EF4-FFF2-40B4-BE49-F238E27FC236}">
                <a16:creationId xmlns:a16="http://schemas.microsoft.com/office/drawing/2014/main" id="{A3AB67CD-520D-17E4-E91F-1060C3FE98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2968262"/>
              </p:ext>
            </p:extLst>
          </p:nvPr>
        </p:nvGraphicFramePr>
        <p:xfrm>
          <a:off x="296053" y="2810577"/>
          <a:ext cx="6265890" cy="67531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65890">
                  <a:extLst>
                    <a:ext uri="{9D8B030D-6E8A-4147-A177-3AD203B41FA5}">
                      <a16:colId xmlns:a16="http://schemas.microsoft.com/office/drawing/2014/main" val="1008219748"/>
                    </a:ext>
                  </a:extLst>
                </a:gridCol>
              </a:tblGrid>
              <a:tr h="675314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52152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6450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6C273-213C-3B3B-F50E-5B72492B3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>
            <a:extLst>
              <a:ext uri="{FF2B5EF4-FFF2-40B4-BE49-F238E27FC236}">
                <a16:creationId xmlns:a16="http://schemas.microsoft.com/office/drawing/2014/main" id="{93B8FCDD-45BD-88B1-3973-E8B6A0237D2E}"/>
              </a:ext>
            </a:extLst>
          </p:cNvPr>
          <p:cNvSpPr txBox="1">
            <a:spLocks/>
          </p:cNvSpPr>
          <p:nvPr/>
        </p:nvSpPr>
        <p:spPr>
          <a:xfrm>
            <a:off x="153927" y="202130"/>
            <a:ext cx="6550145" cy="2300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Q3-2 (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Act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2).</a:t>
            </a:r>
            <a:b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</a:b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It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was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a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peaceful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everyday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life, but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then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something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happened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to the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characters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, and the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protagonist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tried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to solve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it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but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failed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.</a:t>
            </a:r>
            <a:b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</a:b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What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happened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to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whom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?</a:t>
            </a:r>
            <a:b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</a:b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What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did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the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protagonist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do to solve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it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?</a:t>
            </a:r>
            <a:b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</a:b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What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was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 the </a:t>
            </a:r>
            <a:r>
              <a:rPr lang="fr-CA" altLang="ja-JP" sz="2000" dirty="0" err="1">
                <a:latin typeface="Meiryo" panose="020B0604030504040204" pitchFamily="34" charset="-128"/>
                <a:ea typeface="Meiryo" panose="020B0604030504040204" pitchFamily="34" charset="-128"/>
              </a:rPr>
              <a:t>result</a:t>
            </a:r>
            <a:r>
              <a:rPr lang="fr-CA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?</a:t>
            </a:r>
          </a:p>
        </p:txBody>
      </p:sp>
      <p:graphicFrame>
        <p:nvGraphicFramePr>
          <p:cNvPr id="2" name="表 6">
            <a:extLst>
              <a:ext uri="{FF2B5EF4-FFF2-40B4-BE49-F238E27FC236}">
                <a16:creationId xmlns:a16="http://schemas.microsoft.com/office/drawing/2014/main" id="{F8D338DB-04B8-141D-37E5-B25F197362D4}"/>
              </a:ext>
            </a:extLst>
          </p:cNvPr>
          <p:cNvGraphicFramePr>
            <a:graphicFrameLocks noGrp="1"/>
          </p:cNvGraphicFramePr>
          <p:nvPr/>
        </p:nvGraphicFramePr>
        <p:xfrm>
          <a:off x="296053" y="2810577"/>
          <a:ext cx="6265890" cy="67531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65890">
                  <a:extLst>
                    <a:ext uri="{9D8B030D-6E8A-4147-A177-3AD203B41FA5}">
                      <a16:colId xmlns:a16="http://schemas.microsoft.com/office/drawing/2014/main" val="1008219748"/>
                    </a:ext>
                  </a:extLst>
                </a:gridCol>
              </a:tblGrid>
              <a:tr h="675314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52152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9176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テーマ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1048</TotalTime>
  <Words>554</Words>
  <Application>Microsoft Office PowerPoint</Application>
  <PresentationFormat>A4 210 x 297 mm</PresentationFormat>
  <Paragraphs>32</Paragraphs>
  <Slides>11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11</vt:i4>
      </vt:variant>
    </vt:vector>
  </HeadingPairs>
  <TitlesOfParts>
    <vt:vector size="18" baseType="lpstr">
      <vt:lpstr>Aptos</vt:lpstr>
      <vt:lpstr>Aptos Display</vt:lpstr>
      <vt:lpstr>Meiryo</vt:lpstr>
      <vt:lpstr>游ゴシック</vt:lpstr>
      <vt:lpstr>游ゴシック Light</vt:lpstr>
      <vt:lpstr>Arial</vt:lpstr>
      <vt:lpstr>Office テーマ</vt:lpstr>
      <vt:lpstr>Inclusive smart society  for elderly people  living alone in rural areas.</vt:lpstr>
      <vt:lpstr>Task: Answer the following 3 Questions.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Email your story to the ISS Program Office by 26 June 2025 23:55 (JST). info.tenkai-us@un.tsukuba.ac.jp  We look forward to your stories.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Inclusive smart society  for elderly people  living alone in rural areas.</dc:title>
  <dc:creator>貴広 森尾</dc:creator>
  <cp:lastModifiedBy>深谷　千尋</cp:lastModifiedBy>
  <cp:revision>24</cp:revision>
  <dcterms:created xsi:type="dcterms:W3CDTF">2025-05-31T10:12:34Z</dcterms:created>
  <dcterms:modified xsi:type="dcterms:W3CDTF">2025-06-17T06:13:15Z</dcterms:modified>
</cp:coreProperties>
</file>